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536EEC-1BCA-46DC-1664-ABCEB0B25128}" name="Dunn, Leah" initials="DL" userId="S::dunnl3@xavier.edu::4c06a8e0-ed7b-46ca-ad21-e95b566ff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602"/>
    <p:restoredTop sz="94593"/>
  </p:normalViewPr>
  <p:slideViewPr>
    <p:cSldViewPr>
      <p:cViewPr>
        <p:scale>
          <a:sx n="170" d="100"/>
          <a:sy n="170" d="100"/>
        </p:scale>
        <p:origin x="488" y="-19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0DAF454-78DB-A249-8D2C-630ED53E5F20}" authorId="{DA536EEC-1BCA-46DC-1664-ABCEB0B25128}" created="2025-12-03T16:07:00.3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33" creationId="{00000000-0000-0000-0000-000000000000}"/>
    </ac:deMkLst>
    <p188:pos x="2007409" y="0"/>
    <p188:replyLst>
      <p188:reply id="{817646C9-585A-0A40-B748-072BB59DDF9F}" authorId="{DA536EEC-1BCA-46DC-1664-ABCEB0B25128}" created="2025-12-03T16:07:47.002">
        <p188:txBody>
          <a:bodyPr/>
          <a:lstStyle/>
          <a:p>
            <a:r>
              <a:rPr lang="en-US"/>
              <a:t>maybe bullet background and/or problem/purposte</a:t>
            </a:r>
          </a:p>
        </p188:txBody>
      </p188:reply>
    </p188:replyLst>
    <p188:txBody>
      <a:bodyPr/>
      <a:lstStyle/>
      <a:p>
        <a:r>
          <a:rPr lang="en-US"/>
          <a:t>Overall - more white space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A5CF8-E43E-B142-AF26-56D5B47B395A}" type="doc">
      <dgm:prSet loTypeId="urn:microsoft.com/office/officeart/2005/8/layout/vProcess5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0468FBF-6F74-4B44-A288-974B864191E5}">
      <dgm:prSet phldrT="[Text]"/>
      <dgm:spPr/>
      <dgm:t>
        <a:bodyPr/>
        <a:lstStyle/>
        <a:p>
          <a:r>
            <a:rPr lang="en-US" dirty="0"/>
            <a:t>Mindfulness Activity</a:t>
          </a:r>
        </a:p>
      </dgm:t>
    </dgm:pt>
    <dgm:pt modelId="{941143EC-958B-AD4E-B1B0-05AD0745CA37}" type="parTrans" cxnId="{F3AB8526-2086-FC4E-818E-005A922A9B97}">
      <dgm:prSet/>
      <dgm:spPr/>
      <dgm:t>
        <a:bodyPr/>
        <a:lstStyle/>
        <a:p>
          <a:endParaRPr lang="en-US"/>
        </a:p>
      </dgm:t>
    </dgm:pt>
    <dgm:pt modelId="{4F5A2487-E334-F04F-9FB1-6352955BC021}" type="sibTrans" cxnId="{F3AB8526-2086-FC4E-818E-005A922A9B97}">
      <dgm:prSet/>
      <dgm:spPr/>
      <dgm:t>
        <a:bodyPr/>
        <a:lstStyle/>
        <a:p>
          <a:endParaRPr lang="en-US"/>
        </a:p>
      </dgm:t>
    </dgm:pt>
    <dgm:pt modelId="{F324F3F1-E1F4-AA45-99AD-1933C6649BB6}">
      <dgm:prSet phldrT="[Text]"/>
      <dgm:spPr/>
      <dgm:t>
        <a:bodyPr/>
        <a:lstStyle/>
        <a:p>
          <a:r>
            <a:rPr lang="en-US" dirty="0"/>
            <a:t>Video Modeling</a:t>
          </a:r>
        </a:p>
      </dgm:t>
    </dgm:pt>
    <dgm:pt modelId="{19868E05-2090-6D47-B9ED-175D1AA0CAAF}" type="parTrans" cxnId="{70D528F3-0F30-484C-84F8-D2059F058060}">
      <dgm:prSet/>
      <dgm:spPr/>
      <dgm:t>
        <a:bodyPr/>
        <a:lstStyle/>
        <a:p>
          <a:endParaRPr lang="en-US"/>
        </a:p>
      </dgm:t>
    </dgm:pt>
    <dgm:pt modelId="{22A7B698-B76B-F443-AA67-551AC57E1523}" type="sibTrans" cxnId="{70D528F3-0F30-484C-84F8-D2059F058060}">
      <dgm:prSet/>
      <dgm:spPr/>
      <dgm:t>
        <a:bodyPr/>
        <a:lstStyle/>
        <a:p>
          <a:endParaRPr lang="en-US"/>
        </a:p>
      </dgm:t>
    </dgm:pt>
    <dgm:pt modelId="{F98FA0EB-EAC6-A54B-A62F-689C99A8DA63}">
      <dgm:prSet phldrT="[Text]"/>
      <dgm:spPr/>
      <dgm:t>
        <a:bodyPr/>
        <a:lstStyle/>
        <a:p>
          <a:r>
            <a:rPr lang="en-US" dirty="0"/>
            <a:t>Application Game</a:t>
          </a:r>
        </a:p>
      </dgm:t>
    </dgm:pt>
    <dgm:pt modelId="{32FAA08D-3026-8D45-AC72-1324C0BDFE73}" type="parTrans" cxnId="{CA0EAE40-28CE-464F-B2A4-D4B17829AFC3}">
      <dgm:prSet/>
      <dgm:spPr/>
      <dgm:t>
        <a:bodyPr/>
        <a:lstStyle/>
        <a:p>
          <a:endParaRPr lang="en-US"/>
        </a:p>
      </dgm:t>
    </dgm:pt>
    <dgm:pt modelId="{8B9650F3-F9F1-534B-B914-96E5902E6520}" type="sibTrans" cxnId="{CA0EAE40-28CE-464F-B2A4-D4B17829AFC3}">
      <dgm:prSet/>
      <dgm:spPr/>
      <dgm:t>
        <a:bodyPr/>
        <a:lstStyle/>
        <a:p>
          <a:endParaRPr lang="en-US"/>
        </a:p>
      </dgm:t>
    </dgm:pt>
    <dgm:pt modelId="{664D99C7-1304-4D46-92EC-C103DDF3017C}" type="pres">
      <dgm:prSet presAssocID="{4D9A5CF8-E43E-B142-AF26-56D5B47B395A}" presName="outerComposite" presStyleCnt="0">
        <dgm:presLayoutVars>
          <dgm:chMax val="5"/>
          <dgm:dir/>
          <dgm:resizeHandles val="exact"/>
        </dgm:presLayoutVars>
      </dgm:prSet>
      <dgm:spPr/>
    </dgm:pt>
    <dgm:pt modelId="{8646CACE-58E0-954F-BBC4-4123E86C066B}" type="pres">
      <dgm:prSet presAssocID="{4D9A5CF8-E43E-B142-AF26-56D5B47B395A}" presName="dummyMaxCanvas" presStyleCnt="0">
        <dgm:presLayoutVars/>
      </dgm:prSet>
      <dgm:spPr/>
    </dgm:pt>
    <dgm:pt modelId="{3A68A60F-CC88-1D43-84FF-B4399BFEBE08}" type="pres">
      <dgm:prSet presAssocID="{4D9A5CF8-E43E-B142-AF26-56D5B47B395A}" presName="ThreeNodes_1" presStyleLbl="node1" presStyleIdx="0" presStyleCnt="3">
        <dgm:presLayoutVars>
          <dgm:bulletEnabled val="1"/>
        </dgm:presLayoutVars>
      </dgm:prSet>
      <dgm:spPr/>
    </dgm:pt>
    <dgm:pt modelId="{A97E483B-4887-C84B-BEA0-B55C5897D021}" type="pres">
      <dgm:prSet presAssocID="{4D9A5CF8-E43E-B142-AF26-56D5B47B395A}" presName="ThreeNodes_2" presStyleLbl="node1" presStyleIdx="1" presStyleCnt="3">
        <dgm:presLayoutVars>
          <dgm:bulletEnabled val="1"/>
        </dgm:presLayoutVars>
      </dgm:prSet>
      <dgm:spPr/>
    </dgm:pt>
    <dgm:pt modelId="{BE2EEEA2-5C13-AE47-8C2D-373CBD8B41F4}" type="pres">
      <dgm:prSet presAssocID="{4D9A5CF8-E43E-B142-AF26-56D5B47B395A}" presName="ThreeNodes_3" presStyleLbl="node1" presStyleIdx="2" presStyleCnt="3">
        <dgm:presLayoutVars>
          <dgm:bulletEnabled val="1"/>
        </dgm:presLayoutVars>
      </dgm:prSet>
      <dgm:spPr/>
    </dgm:pt>
    <dgm:pt modelId="{4C459DA1-F85B-6446-929A-E0862F30F41A}" type="pres">
      <dgm:prSet presAssocID="{4D9A5CF8-E43E-B142-AF26-56D5B47B395A}" presName="ThreeConn_1-2" presStyleLbl="fgAccFollowNode1" presStyleIdx="0" presStyleCnt="2">
        <dgm:presLayoutVars>
          <dgm:bulletEnabled val="1"/>
        </dgm:presLayoutVars>
      </dgm:prSet>
      <dgm:spPr/>
    </dgm:pt>
    <dgm:pt modelId="{4D6D1CC0-4689-CE4E-BDA4-903F0EE3A61C}" type="pres">
      <dgm:prSet presAssocID="{4D9A5CF8-E43E-B142-AF26-56D5B47B395A}" presName="ThreeConn_2-3" presStyleLbl="fgAccFollowNode1" presStyleIdx="1" presStyleCnt="2">
        <dgm:presLayoutVars>
          <dgm:bulletEnabled val="1"/>
        </dgm:presLayoutVars>
      </dgm:prSet>
      <dgm:spPr/>
    </dgm:pt>
    <dgm:pt modelId="{5404D046-4DFB-9F44-9902-FC7C6D74DBCB}" type="pres">
      <dgm:prSet presAssocID="{4D9A5CF8-E43E-B142-AF26-56D5B47B395A}" presName="ThreeNodes_1_text" presStyleLbl="node1" presStyleIdx="2" presStyleCnt="3">
        <dgm:presLayoutVars>
          <dgm:bulletEnabled val="1"/>
        </dgm:presLayoutVars>
      </dgm:prSet>
      <dgm:spPr/>
    </dgm:pt>
    <dgm:pt modelId="{D4F10651-6E24-E04A-BC96-AA2F96724610}" type="pres">
      <dgm:prSet presAssocID="{4D9A5CF8-E43E-B142-AF26-56D5B47B395A}" presName="ThreeNodes_2_text" presStyleLbl="node1" presStyleIdx="2" presStyleCnt="3">
        <dgm:presLayoutVars>
          <dgm:bulletEnabled val="1"/>
        </dgm:presLayoutVars>
      </dgm:prSet>
      <dgm:spPr/>
    </dgm:pt>
    <dgm:pt modelId="{AE6B1EB0-FF61-0841-ADA1-07CFE1872F2B}" type="pres">
      <dgm:prSet presAssocID="{4D9A5CF8-E43E-B142-AF26-56D5B47B395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C230E25-126F-C64C-B416-B929CB468D9F}" type="presOf" srcId="{F324F3F1-E1F4-AA45-99AD-1933C6649BB6}" destId="{D4F10651-6E24-E04A-BC96-AA2F96724610}" srcOrd="1" destOrd="0" presId="urn:microsoft.com/office/officeart/2005/8/layout/vProcess5"/>
    <dgm:cxn modelId="{F3AB8526-2086-FC4E-818E-005A922A9B97}" srcId="{4D9A5CF8-E43E-B142-AF26-56D5B47B395A}" destId="{D0468FBF-6F74-4B44-A288-974B864191E5}" srcOrd="0" destOrd="0" parTransId="{941143EC-958B-AD4E-B1B0-05AD0745CA37}" sibTransId="{4F5A2487-E334-F04F-9FB1-6352955BC021}"/>
    <dgm:cxn modelId="{695F752E-1331-FB47-BEE2-8E515AD23DF7}" type="presOf" srcId="{4F5A2487-E334-F04F-9FB1-6352955BC021}" destId="{4C459DA1-F85B-6446-929A-E0862F30F41A}" srcOrd="0" destOrd="0" presId="urn:microsoft.com/office/officeart/2005/8/layout/vProcess5"/>
    <dgm:cxn modelId="{CA0EAE40-28CE-464F-B2A4-D4B17829AFC3}" srcId="{4D9A5CF8-E43E-B142-AF26-56D5B47B395A}" destId="{F98FA0EB-EAC6-A54B-A62F-689C99A8DA63}" srcOrd="2" destOrd="0" parTransId="{32FAA08D-3026-8D45-AC72-1324C0BDFE73}" sibTransId="{8B9650F3-F9F1-534B-B914-96E5902E6520}"/>
    <dgm:cxn modelId="{567FBE58-B4CE-CB48-AAC7-C03917861521}" type="presOf" srcId="{D0468FBF-6F74-4B44-A288-974B864191E5}" destId="{3A68A60F-CC88-1D43-84FF-B4399BFEBE08}" srcOrd="0" destOrd="0" presId="urn:microsoft.com/office/officeart/2005/8/layout/vProcess5"/>
    <dgm:cxn modelId="{0530B166-295B-E743-B7F4-15820B3986E4}" type="presOf" srcId="{4D9A5CF8-E43E-B142-AF26-56D5B47B395A}" destId="{664D99C7-1304-4D46-92EC-C103DDF3017C}" srcOrd="0" destOrd="0" presId="urn:microsoft.com/office/officeart/2005/8/layout/vProcess5"/>
    <dgm:cxn modelId="{1C16EE86-A6E7-AD46-9DD7-9110523D92D0}" type="presOf" srcId="{F98FA0EB-EAC6-A54B-A62F-689C99A8DA63}" destId="{AE6B1EB0-FF61-0841-ADA1-07CFE1872F2B}" srcOrd="1" destOrd="0" presId="urn:microsoft.com/office/officeart/2005/8/layout/vProcess5"/>
    <dgm:cxn modelId="{50DF37A9-EA11-0C43-8559-B760E88B1789}" type="presOf" srcId="{F98FA0EB-EAC6-A54B-A62F-689C99A8DA63}" destId="{BE2EEEA2-5C13-AE47-8C2D-373CBD8B41F4}" srcOrd="0" destOrd="0" presId="urn:microsoft.com/office/officeart/2005/8/layout/vProcess5"/>
    <dgm:cxn modelId="{0FB932B4-277C-1D45-B385-CD3C92FA6BA0}" type="presOf" srcId="{D0468FBF-6F74-4B44-A288-974B864191E5}" destId="{5404D046-4DFB-9F44-9902-FC7C6D74DBCB}" srcOrd="1" destOrd="0" presId="urn:microsoft.com/office/officeart/2005/8/layout/vProcess5"/>
    <dgm:cxn modelId="{7A2D9DCC-F3A2-1848-9B01-09F7B71E1CF0}" type="presOf" srcId="{22A7B698-B76B-F443-AA67-551AC57E1523}" destId="{4D6D1CC0-4689-CE4E-BDA4-903F0EE3A61C}" srcOrd="0" destOrd="0" presId="urn:microsoft.com/office/officeart/2005/8/layout/vProcess5"/>
    <dgm:cxn modelId="{22E037E8-B551-C944-84AA-CBC701913A6E}" type="presOf" srcId="{F324F3F1-E1F4-AA45-99AD-1933C6649BB6}" destId="{A97E483B-4887-C84B-BEA0-B55C5897D021}" srcOrd="0" destOrd="0" presId="urn:microsoft.com/office/officeart/2005/8/layout/vProcess5"/>
    <dgm:cxn modelId="{70D528F3-0F30-484C-84F8-D2059F058060}" srcId="{4D9A5CF8-E43E-B142-AF26-56D5B47B395A}" destId="{F324F3F1-E1F4-AA45-99AD-1933C6649BB6}" srcOrd="1" destOrd="0" parTransId="{19868E05-2090-6D47-B9ED-175D1AA0CAAF}" sibTransId="{22A7B698-B76B-F443-AA67-551AC57E1523}"/>
    <dgm:cxn modelId="{CAA8D85B-5C02-BB45-BA34-95BEF374C35F}" type="presParOf" srcId="{664D99C7-1304-4D46-92EC-C103DDF3017C}" destId="{8646CACE-58E0-954F-BBC4-4123E86C066B}" srcOrd="0" destOrd="0" presId="urn:microsoft.com/office/officeart/2005/8/layout/vProcess5"/>
    <dgm:cxn modelId="{A8D183CA-EF41-4040-9CDA-63B0D248B194}" type="presParOf" srcId="{664D99C7-1304-4D46-92EC-C103DDF3017C}" destId="{3A68A60F-CC88-1D43-84FF-B4399BFEBE08}" srcOrd="1" destOrd="0" presId="urn:microsoft.com/office/officeart/2005/8/layout/vProcess5"/>
    <dgm:cxn modelId="{96BBF6C6-C90C-E145-B9C5-63A3A4BDBDBE}" type="presParOf" srcId="{664D99C7-1304-4D46-92EC-C103DDF3017C}" destId="{A97E483B-4887-C84B-BEA0-B55C5897D021}" srcOrd="2" destOrd="0" presId="urn:microsoft.com/office/officeart/2005/8/layout/vProcess5"/>
    <dgm:cxn modelId="{0D70218D-032F-BF41-A3B3-7E7BE3AEEAA2}" type="presParOf" srcId="{664D99C7-1304-4D46-92EC-C103DDF3017C}" destId="{BE2EEEA2-5C13-AE47-8C2D-373CBD8B41F4}" srcOrd="3" destOrd="0" presId="urn:microsoft.com/office/officeart/2005/8/layout/vProcess5"/>
    <dgm:cxn modelId="{D5C730D0-04B3-914A-94A3-C01256B7E377}" type="presParOf" srcId="{664D99C7-1304-4D46-92EC-C103DDF3017C}" destId="{4C459DA1-F85B-6446-929A-E0862F30F41A}" srcOrd="4" destOrd="0" presId="urn:microsoft.com/office/officeart/2005/8/layout/vProcess5"/>
    <dgm:cxn modelId="{C0099C46-680B-1F47-B45C-6AF61EF00C89}" type="presParOf" srcId="{664D99C7-1304-4D46-92EC-C103DDF3017C}" destId="{4D6D1CC0-4689-CE4E-BDA4-903F0EE3A61C}" srcOrd="5" destOrd="0" presId="urn:microsoft.com/office/officeart/2005/8/layout/vProcess5"/>
    <dgm:cxn modelId="{B10F7BA4-06CF-DA4A-B885-3D053C17600A}" type="presParOf" srcId="{664D99C7-1304-4D46-92EC-C103DDF3017C}" destId="{5404D046-4DFB-9F44-9902-FC7C6D74DBCB}" srcOrd="6" destOrd="0" presId="urn:microsoft.com/office/officeart/2005/8/layout/vProcess5"/>
    <dgm:cxn modelId="{5A3E98D6-81C1-8E4D-A1A8-A9BC1BCD7F89}" type="presParOf" srcId="{664D99C7-1304-4D46-92EC-C103DDF3017C}" destId="{D4F10651-6E24-E04A-BC96-AA2F96724610}" srcOrd="7" destOrd="0" presId="urn:microsoft.com/office/officeart/2005/8/layout/vProcess5"/>
    <dgm:cxn modelId="{956F3CC5-8B5F-3F40-B76D-91B5634C03FE}" type="presParOf" srcId="{664D99C7-1304-4D46-92EC-C103DDF3017C}" destId="{AE6B1EB0-FF61-0841-ADA1-07CFE1872F2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8A60F-CC88-1D43-84FF-B4399BFEBE08}">
      <dsp:nvSpPr>
        <dsp:cNvPr id="0" name=""/>
        <dsp:cNvSpPr/>
      </dsp:nvSpPr>
      <dsp:spPr>
        <a:xfrm>
          <a:off x="0" y="0"/>
          <a:ext cx="1756853" cy="43336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Mindfulness Activity</a:t>
          </a:r>
        </a:p>
      </dsp:txBody>
      <dsp:txXfrm>
        <a:off x="12693" y="12693"/>
        <a:ext cx="1289222" cy="407975"/>
      </dsp:txXfrm>
    </dsp:sp>
    <dsp:sp modelId="{A97E483B-4887-C84B-BEA0-B55C5897D021}">
      <dsp:nvSpPr>
        <dsp:cNvPr id="0" name=""/>
        <dsp:cNvSpPr/>
      </dsp:nvSpPr>
      <dsp:spPr>
        <a:xfrm>
          <a:off x="155016" y="505588"/>
          <a:ext cx="1756853" cy="43336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Video Modeling</a:t>
          </a:r>
        </a:p>
      </dsp:txBody>
      <dsp:txXfrm>
        <a:off x="167709" y="518281"/>
        <a:ext cx="1294766" cy="407975"/>
      </dsp:txXfrm>
    </dsp:sp>
    <dsp:sp modelId="{BE2EEEA2-5C13-AE47-8C2D-373CBD8B41F4}">
      <dsp:nvSpPr>
        <dsp:cNvPr id="0" name=""/>
        <dsp:cNvSpPr/>
      </dsp:nvSpPr>
      <dsp:spPr>
        <a:xfrm>
          <a:off x="310033" y="1011177"/>
          <a:ext cx="1756853" cy="433361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Application Game</a:t>
          </a:r>
        </a:p>
      </dsp:txBody>
      <dsp:txXfrm>
        <a:off x="322726" y="1023870"/>
        <a:ext cx="1294766" cy="407975"/>
      </dsp:txXfrm>
    </dsp:sp>
    <dsp:sp modelId="{4C459DA1-F85B-6446-929A-E0862F30F41A}">
      <dsp:nvSpPr>
        <dsp:cNvPr id="0" name=""/>
        <dsp:cNvSpPr/>
      </dsp:nvSpPr>
      <dsp:spPr>
        <a:xfrm>
          <a:off x="1475168" y="328632"/>
          <a:ext cx="281685" cy="281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538547" y="328632"/>
        <a:ext cx="154927" cy="211968"/>
      </dsp:txXfrm>
    </dsp:sp>
    <dsp:sp modelId="{4D6D1CC0-4689-CE4E-BDA4-903F0EE3A61C}">
      <dsp:nvSpPr>
        <dsp:cNvPr id="0" name=""/>
        <dsp:cNvSpPr/>
      </dsp:nvSpPr>
      <dsp:spPr>
        <a:xfrm>
          <a:off x="1630185" y="831332"/>
          <a:ext cx="281685" cy="281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693564" y="831332"/>
        <a:ext cx="154927" cy="21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B3E9B-941F-8D47-A378-D233B3F47696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B8CF3-C28B-AD43-BF2F-E422E566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9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B8CF3-C28B-AD43-BF2F-E422E566C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5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98468" y="5401890"/>
            <a:ext cx="2185035" cy="991869"/>
          </a:xfrm>
          <a:custGeom>
            <a:avLst/>
            <a:gdLst/>
            <a:ahLst/>
            <a:cxnLst/>
            <a:rect l="l" t="t" r="r" b="b"/>
            <a:pathLst>
              <a:path w="2185034" h="991870">
                <a:moveTo>
                  <a:pt x="2019415" y="0"/>
                </a:moveTo>
                <a:lnTo>
                  <a:pt x="165237" y="0"/>
                </a:lnTo>
                <a:lnTo>
                  <a:pt x="121310" y="5902"/>
                </a:lnTo>
                <a:lnTo>
                  <a:pt x="81838" y="22559"/>
                </a:lnTo>
                <a:lnTo>
                  <a:pt x="48396" y="48396"/>
                </a:lnTo>
                <a:lnTo>
                  <a:pt x="22559" y="81838"/>
                </a:lnTo>
                <a:lnTo>
                  <a:pt x="5902" y="121310"/>
                </a:lnTo>
                <a:lnTo>
                  <a:pt x="0" y="165237"/>
                </a:lnTo>
                <a:lnTo>
                  <a:pt x="0" y="826164"/>
                </a:lnTo>
                <a:lnTo>
                  <a:pt x="5902" y="870090"/>
                </a:lnTo>
                <a:lnTo>
                  <a:pt x="22559" y="909562"/>
                </a:lnTo>
                <a:lnTo>
                  <a:pt x="48396" y="943004"/>
                </a:lnTo>
                <a:lnTo>
                  <a:pt x="81838" y="968841"/>
                </a:lnTo>
                <a:lnTo>
                  <a:pt x="121310" y="985498"/>
                </a:lnTo>
                <a:lnTo>
                  <a:pt x="165237" y="991401"/>
                </a:lnTo>
                <a:lnTo>
                  <a:pt x="2019415" y="991401"/>
                </a:lnTo>
                <a:lnTo>
                  <a:pt x="2063341" y="985498"/>
                </a:lnTo>
                <a:lnTo>
                  <a:pt x="2102813" y="968841"/>
                </a:lnTo>
                <a:lnTo>
                  <a:pt x="2136255" y="943004"/>
                </a:lnTo>
                <a:lnTo>
                  <a:pt x="2162092" y="909562"/>
                </a:lnTo>
                <a:lnTo>
                  <a:pt x="2178750" y="870090"/>
                </a:lnTo>
                <a:lnTo>
                  <a:pt x="2184652" y="826164"/>
                </a:lnTo>
                <a:lnTo>
                  <a:pt x="2184652" y="165237"/>
                </a:lnTo>
                <a:lnTo>
                  <a:pt x="2178750" y="121310"/>
                </a:lnTo>
                <a:lnTo>
                  <a:pt x="2162092" y="81838"/>
                </a:lnTo>
                <a:lnTo>
                  <a:pt x="2136255" y="48396"/>
                </a:lnTo>
                <a:lnTo>
                  <a:pt x="2102813" y="22559"/>
                </a:lnTo>
                <a:lnTo>
                  <a:pt x="2063341" y="5902"/>
                </a:lnTo>
                <a:lnTo>
                  <a:pt x="2019415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98468" y="5401890"/>
            <a:ext cx="2185035" cy="991869"/>
          </a:xfrm>
          <a:custGeom>
            <a:avLst/>
            <a:gdLst/>
            <a:ahLst/>
            <a:cxnLst/>
            <a:rect l="l" t="t" r="r" b="b"/>
            <a:pathLst>
              <a:path w="2185034" h="991870">
                <a:moveTo>
                  <a:pt x="0" y="165237"/>
                </a:moveTo>
                <a:lnTo>
                  <a:pt x="5902" y="121310"/>
                </a:lnTo>
                <a:lnTo>
                  <a:pt x="22559" y="81838"/>
                </a:lnTo>
                <a:lnTo>
                  <a:pt x="48396" y="48396"/>
                </a:lnTo>
                <a:lnTo>
                  <a:pt x="81838" y="22559"/>
                </a:lnTo>
                <a:lnTo>
                  <a:pt x="121310" y="5902"/>
                </a:lnTo>
                <a:lnTo>
                  <a:pt x="165237" y="0"/>
                </a:lnTo>
                <a:lnTo>
                  <a:pt x="2019415" y="0"/>
                </a:lnTo>
                <a:lnTo>
                  <a:pt x="2063342" y="5902"/>
                </a:lnTo>
                <a:lnTo>
                  <a:pt x="2102813" y="22559"/>
                </a:lnTo>
                <a:lnTo>
                  <a:pt x="2136255" y="48396"/>
                </a:lnTo>
                <a:lnTo>
                  <a:pt x="2162092" y="81838"/>
                </a:lnTo>
                <a:lnTo>
                  <a:pt x="2178750" y="121310"/>
                </a:lnTo>
                <a:lnTo>
                  <a:pt x="2184652" y="165237"/>
                </a:lnTo>
                <a:lnTo>
                  <a:pt x="2184652" y="826163"/>
                </a:lnTo>
                <a:lnTo>
                  <a:pt x="2178750" y="870090"/>
                </a:lnTo>
                <a:lnTo>
                  <a:pt x="2162092" y="909562"/>
                </a:lnTo>
                <a:lnTo>
                  <a:pt x="2136255" y="943003"/>
                </a:lnTo>
                <a:lnTo>
                  <a:pt x="2102813" y="968841"/>
                </a:lnTo>
                <a:lnTo>
                  <a:pt x="2063342" y="985498"/>
                </a:lnTo>
                <a:lnTo>
                  <a:pt x="2019415" y="991400"/>
                </a:lnTo>
                <a:lnTo>
                  <a:pt x="165237" y="991400"/>
                </a:lnTo>
                <a:lnTo>
                  <a:pt x="121310" y="985498"/>
                </a:lnTo>
                <a:lnTo>
                  <a:pt x="81838" y="968841"/>
                </a:lnTo>
                <a:lnTo>
                  <a:pt x="48396" y="943003"/>
                </a:lnTo>
                <a:lnTo>
                  <a:pt x="22559" y="909562"/>
                </a:lnTo>
                <a:lnTo>
                  <a:pt x="5902" y="870090"/>
                </a:lnTo>
                <a:lnTo>
                  <a:pt x="0" y="826163"/>
                </a:lnTo>
                <a:lnTo>
                  <a:pt x="0" y="165237"/>
                </a:lnTo>
                <a:close/>
              </a:path>
            </a:pathLst>
          </a:custGeom>
          <a:ln w="5703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9248" y="6474638"/>
            <a:ext cx="9679112" cy="10084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600" y="190500"/>
            <a:ext cx="9855198" cy="15912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100_0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2709" y="2108168"/>
            <a:ext cx="2163291" cy="244400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97800"/>
              </a:lnSpc>
              <a:spcBef>
                <a:spcPts val="5"/>
              </a:spcBef>
            </a:pPr>
            <a:r>
              <a:rPr lang="en-US" sz="900" spc="-5" dirty="0">
                <a:latin typeface="Times New Roman"/>
                <a:cs typeface="Times New Roman"/>
              </a:rPr>
              <a:t>Since the pandemic, mental health needs increased by at least 20% (MHA, 2020). </a:t>
            </a:r>
          </a:p>
          <a:p>
            <a:pPr marL="12700" marR="5080">
              <a:lnSpc>
                <a:spcPct val="97800"/>
              </a:lnSpc>
              <a:spcBef>
                <a:spcPts val="5"/>
              </a:spcBef>
            </a:pPr>
            <a:endParaRPr lang="en-US" sz="9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97800"/>
              </a:lnSpc>
              <a:spcBef>
                <a:spcPts val="5"/>
              </a:spcBef>
            </a:pPr>
            <a:r>
              <a:rPr lang="en-US" sz="900" spc="-5" dirty="0">
                <a:latin typeface="Times New Roman"/>
                <a:cs typeface="Times New Roman"/>
              </a:rPr>
              <a:t>The cancellation of social activities has led to a 2-3 year delay in behavioral and social skills for students (Corbett, 2022). </a:t>
            </a:r>
          </a:p>
          <a:p>
            <a:pPr marL="12700" marR="5080">
              <a:lnSpc>
                <a:spcPct val="97800"/>
              </a:lnSpc>
              <a:spcBef>
                <a:spcPts val="5"/>
              </a:spcBef>
            </a:pPr>
            <a:endParaRPr lang="en-US" sz="9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97800"/>
              </a:lnSpc>
              <a:spcBef>
                <a:spcPts val="5"/>
              </a:spcBef>
            </a:pPr>
            <a:r>
              <a:rPr lang="en-US" sz="900" spc="-5" dirty="0">
                <a:latin typeface="Times New Roman"/>
                <a:cs typeface="Times New Roman"/>
              </a:rPr>
              <a:t>There is a limited number of mental health practitioners to fulfill this growing need (AIR, 2017). </a:t>
            </a:r>
          </a:p>
          <a:p>
            <a:pPr marL="12700" marR="5080">
              <a:lnSpc>
                <a:spcPct val="97800"/>
              </a:lnSpc>
              <a:spcBef>
                <a:spcPts val="5"/>
              </a:spcBef>
            </a:pPr>
            <a:endParaRPr lang="en-US" sz="9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97800"/>
              </a:lnSpc>
              <a:spcBef>
                <a:spcPts val="5"/>
              </a:spcBef>
            </a:pPr>
            <a:r>
              <a:rPr lang="en-US" sz="900" spc="-5" dirty="0">
                <a:latin typeface="Times New Roman"/>
                <a:cs typeface="Times New Roman"/>
              </a:rPr>
              <a:t>There is a lack of awareness of how OTs can address these needs (Pfirman et al., 2023). </a:t>
            </a:r>
          </a:p>
          <a:p>
            <a:pPr marL="12700" marR="5080">
              <a:lnSpc>
                <a:spcPct val="97800"/>
              </a:lnSpc>
              <a:spcBef>
                <a:spcPts val="5"/>
              </a:spcBef>
            </a:pPr>
            <a:endParaRPr lang="en-US" sz="900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97800"/>
              </a:lnSpc>
              <a:spcBef>
                <a:spcPts val="5"/>
              </a:spcBef>
            </a:pPr>
            <a:r>
              <a:rPr lang="en-US" sz="900" spc="-5" dirty="0">
                <a:latin typeface="Times New Roman"/>
                <a:cs typeface="Times New Roman"/>
              </a:rPr>
              <a:t>OTs have expertise in sensory regulation, behavioral analysis, and provide a holistic view in the provision of services (AOTA, 2020). </a:t>
            </a:r>
            <a:endParaRPr lang="en-US" sz="900" dirty="0">
              <a:latin typeface="Times New Roman"/>
              <a:cs typeface="Times New Roman"/>
            </a:endParaRPr>
          </a:p>
          <a:p>
            <a:pPr marL="12700" marR="5080">
              <a:lnSpc>
                <a:spcPct val="97800"/>
              </a:lnSpc>
              <a:spcBef>
                <a:spcPts val="5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9117" y="1841334"/>
            <a:ext cx="2241550" cy="165430"/>
          </a:xfrm>
          <a:prstGeom prst="rect">
            <a:avLst/>
          </a:prstGeom>
          <a:solidFill>
            <a:srgbClr val="003467"/>
          </a:solidFill>
        </p:spPr>
        <p:txBody>
          <a:bodyPr vert="horz" wrap="square" lIns="0" tIns="11430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90"/>
              </a:spcBef>
            </a:pPr>
            <a:r>
              <a:rPr lang="en-US" sz="1000" b="1" dirty="0">
                <a:solidFill>
                  <a:srgbClr val="F8F8F8"/>
                </a:solidFill>
                <a:latin typeface="Arial"/>
                <a:cs typeface="Arial"/>
              </a:rPr>
              <a:t>	Methods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27529" y="2478467"/>
            <a:ext cx="758190" cy="436880"/>
          </a:xfrm>
          <a:custGeom>
            <a:avLst/>
            <a:gdLst/>
            <a:ahLst/>
            <a:cxnLst/>
            <a:rect l="l" t="t" r="r" b="b"/>
            <a:pathLst>
              <a:path w="758189" h="436880">
                <a:moveTo>
                  <a:pt x="0" y="72762"/>
                </a:moveTo>
                <a:lnTo>
                  <a:pt x="5718" y="44439"/>
                </a:lnTo>
                <a:lnTo>
                  <a:pt x="21311" y="21311"/>
                </a:lnTo>
                <a:lnTo>
                  <a:pt x="44439" y="5718"/>
                </a:lnTo>
                <a:lnTo>
                  <a:pt x="72762" y="0"/>
                </a:lnTo>
                <a:lnTo>
                  <a:pt x="685119" y="0"/>
                </a:lnTo>
                <a:lnTo>
                  <a:pt x="713441" y="5718"/>
                </a:lnTo>
                <a:lnTo>
                  <a:pt x="736569" y="21311"/>
                </a:lnTo>
                <a:lnTo>
                  <a:pt x="752163" y="44439"/>
                </a:lnTo>
                <a:lnTo>
                  <a:pt x="757881" y="72762"/>
                </a:lnTo>
                <a:lnTo>
                  <a:pt x="757881" y="363801"/>
                </a:lnTo>
                <a:lnTo>
                  <a:pt x="752163" y="392123"/>
                </a:lnTo>
                <a:lnTo>
                  <a:pt x="736569" y="415252"/>
                </a:lnTo>
                <a:lnTo>
                  <a:pt x="713441" y="430845"/>
                </a:lnTo>
                <a:lnTo>
                  <a:pt x="685119" y="436563"/>
                </a:lnTo>
                <a:lnTo>
                  <a:pt x="72762" y="436563"/>
                </a:lnTo>
                <a:lnTo>
                  <a:pt x="44439" y="430845"/>
                </a:lnTo>
                <a:lnTo>
                  <a:pt x="21311" y="415252"/>
                </a:lnTo>
                <a:lnTo>
                  <a:pt x="5718" y="392123"/>
                </a:lnTo>
                <a:lnTo>
                  <a:pt x="0" y="363801"/>
                </a:lnTo>
                <a:lnTo>
                  <a:pt x="0" y="72762"/>
                </a:lnTo>
                <a:close/>
              </a:path>
            </a:pathLst>
          </a:custGeom>
          <a:ln w="57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6191" y="3056185"/>
            <a:ext cx="1242695" cy="554355"/>
          </a:xfrm>
          <a:custGeom>
            <a:avLst/>
            <a:gdLst/>
            <a:ahLst/>
            <a:cxnLst/>
            <a:rect l="l" t="t" r="r" b="b"/>
            <a:pathLst>
              <a:path w="1242695" h="554354">
                <a:moveTo>
                  <a:pt x="1150072" y="0"/>
                </a:moveTo>
                <a:lnTo>
                  <a:pt x="0" y="0"/>
                </a:lnTo>
                <a:lnTo>
                  <a:pt x="0" y="554302"/>
                </a:lnTo>
                <a:lnTo>
                  <a:pt x="1150072" y="554302"/>
                </a:lnTo>
                <a:lnTo>
                  <a:pt x="1186033" y="547042"/>
                </a:lnTo>
                <a:lnTo>
                  <a:pt x="1215399" y="527243"/>
                </a:lnTo>
                <a:lnTo>
                  <a:pt x="1235198" y="497877"/>
                </a:lnTo>
                <a:lnTo>
                  <a:pt x="1242458" y="461916"/>
                </a:lnTo>
                <a:lnTo>
                  <a:pt x="1242458" y="92386"/>
                </a:lnTo>
                <a:lnTo>
                  <a:pt x="1235198" y="56425"/>
                </a:lnTo>
                <a:lnTo>
                  <a:pt x="1215399" y="27059"/>
                </a:lnTo>
                <a:lnTo>
                  <a:pt x="1186033" y="7260"/>
                </a:lnTo>
                <a:lnTo>
                  <a:pt x="1150072" y="0"/>
                </a:lnTo>
                <a:close/>
              </a:path>
            </a:pathLst>
          </a:custGeom>
          <a:solidFill>
            <a:srgbClr val="D0D8E8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46531" y="3108966"/>
            <a:ext cx="1165528" cy="450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lang="en-US" sz="800" spc="-15" dirty="0">
                <a:latin typeface="Times New Roman"/>
                <a:cs typeface="Times New Roman"/>
              </a:rPr>
              <a:t>6-week intervention period with 2 30-min lessons/week; semi-standardized SEL curriculum with below structure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7775" y="3042341"/>
            <a:ext cx="778510" cy="582295"/>
          </a:xfrm>
          <a:custGeom>
            <a:avLst/>
            <a:gdLst/>
            <a:ahLst/>
            <a:cxnLst/>
            <a:rect l="l" t="t" r="r" b="b"/>
            <a:pathLst>
              <a:path w="778510" h="582295">
                <a:moveTo>
                  <a:pt x="681415" y="0"/>
                </a:moveTo>
                <a:lnTo>
                  <a:pt x="97000" y="0"/>
                </a:lnTo>
                <a:lnTo>
                  <a:pt x="59243" y="7622"/>
                </a:lnTo>
                <a:lnTo>
                  <a:pt x="28410" y="28411"/>
                </a:lnTo>
                <a:lnTo>
                  <a:pt x="7622" y="59244"/>
                </a:lnTo>
                <a:lnTo>
                  <a:pt x="0" y="97001"/>
                </a:lnTo>
                <a:lnTo>
                  <a:pt x="0" y="484990"/>
                </a:lnTo>
                <a:lnTo>
                  <a:pt x="7622" y="522747"/>
                </a:lnTo>
                <a:lnTo>
                  <a:pt x="28410" y="553580"/>
                </a:lnTo>
                <a:lnTo>
                  <a:pt x="59243" y="574368"/>
                </a:lnTo>
                <a:lnTo>
                  <a:pt x="97000" y="581991"/>
                </a:lnTo>
                <a:lnTo>
                  <a:pt x="681415" y="581991"/>
                </a:lnTo>
                <a:lnTo>
                  <a:pt x="719172" y="574368"/>
                </a:lnTo>
                <a:lnTo>
                  <a:pt x="750005" y="553580"/>
                </a:lnTo>
                <a:lnTo>
                  <a:pt x="770793" y="522747"/>
                </a:lnTo>
                <a:lnTo>
                  <a:pt x="778416" y="484990"/>
                </a:lnTo>
                <a:lnTo>
                  <a:pt x="778416" y="97001"/>
                </a:lnTo>
                <a:lnTo>
                  <a:pt x="770793" y="59244"/>
                </a:lnTo>
                <a:lnTo>
                  <a:pt x="750005" y="28411"/>
                </a:lnTo>
                <a:lnTo>
                  <a:pt x="719172" y="7622"/>
                </a:lnTo>
                <a:lnTo>
                  <a:pt x="681415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05745" y="3269242"/>
            <a:ext cx="66230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 marR="5080" indent="-120014">
              <a:lnSpc>
                <a:spcPts val="1010"/>
              </a:lnSpc>
            </a:pPr>
            <a:r>
              <a:rPr lang="en-US" sz="900" b="1" spc="10" dirty="0">
                <a:solidFill>
                  <a:srgbClr val="FFFFFF"/>
                </a:solidFill>
                <a:latin typeface="Calibri"/>
                <a:cs typeface="Calibri"/>
              </a:rPr>
              <a:t>Intervention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27529" y="3731356"/>
            <a:ext cx="791845" cy="485140"/>
          </a:xfrm>
          <a:custGeom>
            <a:avLst/>
            <a:gdLst/>
            <a:ahLst/>
            <a:cxnLst/>
            <a:rect l="l" t="t" r="r" b="b"/>
            <a:pathLst>
              <a:path w="791845" h="485139">
                <a:moveTo>
                  <a:pt x="0" y="80819"/>
                </a:moveTo>
                <a:lnTo>
                  <a:pt x="6351" y="49360"/>
                </a:lnTo>
                <a:lnTo>
                  <a:pt x="23671" y="23671"/>
                </a:lnTo>
                <a:lnTo>
                  <a:pt x="49360" y="6351"/>
                </a:lnTo>
                <a:lnTo>
                  <a:pt x="80819" y="0"/>
                </a:lnTo>
                <a:lnTo>
                  <a:pt x="710507" y="0"/>
                </a:lnTo>
                <a:lnTo>
                  <a:pt x="741965" y="6351"/>
                </a:lnTo>
                <a:lnTo>
                  <a:pt x="767655" y="23671"/>
                </a:lnTo>
                <a:lnTo>
                  <a:pt x="784975" y="49360"/>
                </a:lnTo>
                <a:lnTo>
                  <a:pt x="791326" y="80819"/>
                </a:lnTo>
                <a:lnTo>
                  <a:pt x="791326" y="404087"/>
                </a:lnTo>
                <a:lnTo>
                  <a:pt x="784975" y="435545"/>
                </a:lnTo>
                <a:lnTo>
                  <a:pt x="767655" y="461235"/>
                </a:lnTo>
                <a:lnTo>
                  <a:pt x="741965" y="478555"/>
                </a:lnTo>
                <a:lnTo>
                  <a:pt x="710507" y="484906"/>
                </a:lnTo>
                <a:lnTo>
                  <a:pt x="80819" y="484906"/>
                </a:lnTo>
                <a:lnTo>
                  <a:pt x="49360" y="478555"/>
                </a:lnTo>
                <a:lnTo>
                  <a:pt x="23671" y="461235"/>
                </a:lnTo>
                <a:lnTo>
                  <a:pt x="6351" y="435545"/>
                </a:lnTo>
                <a:lnTo>
                  <a:pt x="0" y="404087"/>
                </a:lnTo>
                <a:lnTo>
                  <a:pt x="0" y="80819"/>
                </a:lnTo>
                <a:close/>
              </a:path>
            </a:pathLst>
          </a:custGeom>
          <a:ln w="57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27726" y="3909772"/>
            <a:ext cx="57785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" marR="5080" indent="-53975" algn="ctr">
              <a:lnSpc>
                <a:spcPts val="980"/>
              </a:lnSpc>
            </a:pPr>
            <a:r>
              <a:rPr lang="en-US" sz="900" b="1" spc="10" dirty="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41029" y="4335350"/>
            <a:ext cx="715010" cy="424180"/>
          </a:xfrm>
          <a:custGeom>
            <a:avLst/>
            <a:gdLst/>
            <a:ahLst/>
            <a:cxnLst/>
            <a:rect l="l" t="t" r="r" b="b"/>
            <a:pathLst>
              <a:path w="715010" h="424179">
                <a:moveTo>
                  <a:pt x="0" y="70657"/>
                </a:moveTo>
                <a:lnTo>
                  <a:pt x="5552" y="43154"/>
                </a:lnTo>
                <a:lnTo>
                  <a:pt x="20694" y="20694"/>
                </a:lnTo>
                <a:lnTo>
                  <a:pt x="43154" y="5552"/>
                </a:lnTo>
                <a:lnTo>
                  <a:pt x="70657" y="0"/>
                </a:lnTo>
                <a:lnTo>
                  <a:pt x="643892" y="0"/>
                </a:lnTo>
                <a:lnTo>
                  <a:pt x="671394" y="5552"/>
                </a:lnTo>
                <a:lnTo>
                  <a:pt x="693854" y="20694"/>
                </a:lnTo>
                <a:lnTo>
                  <a:pt x="708996" y="43154"/>
                </a:lnTo>
                <a:lnTo>
                  <a:pt x="714549" y="70657"/>
                </a:lnTo>
                <a:lnTo>
                  <a:pt x="714549" y="353275"/>
                </a:lnTo>
                <a:lnTo>
                  <a:pt x="708996" y="380778"/>
                </a:lnTo>
                <a:lnTo>
                  <a:pt x="693854" y="403238"/>
                </a:lnTo>
                <a:lnTo>
                  <a:pt x="671394" y="418380"/>
                </a:lnTo>
                <a:lnTo>
                  <a:pt x="643892" y="423933"/>
                </a:lnTo>
                <a:lnTo>
                  <a:pt x="70657" y="423933"/>
                </a:lnTo>
                <a:lnTo>
                  <a:pt x="43154" y="418380"/>
                </a:lnTo>
                <a:lnTo>
                  <a:pt x="20694" y="403238"/>
                </a:lnTo>
                <a:lnTo>
                  <a:pt x="5552" y="380778"/>
                </a:lnTo>
                <a:lnTo>
                  <a:pt x="0" y="353275"/>
                </a:lnTo>
                <a:lnTo>
                  <a:pt x="0" y="70657"/>
                </a:lnTo>
                <a:close/>
              </a:path>
            </a:pathLst>
          </a:custGeom>
          <a:ln w="57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02030" y="4468367"/>
            <a:ext cx="38989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20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900" b="1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b="1" spc="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b="1" spc="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93000" y="5089156"/>
            <a:ext cx="2241550" cy="176530"/>
          </a:xfrm>
          <a:prstGeom prst="rect">
            <a:avLst/>
          </a:prstGeom>
          <a:solidFill>
            <a:srgbClr val="003467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8F8F8"/>
                </a:solidFill>
                <a:latin typeface="Arial"/>
                <a:cs typeface="Arial"/>
              </a:rPr>
              <a:t>Conclusion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28630" y="600964"/>
            <a:ext cx="5254116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7329">
              <a:lnSpc>
                <a:spcPts val="2110"/>
              </a:lnSpc>
            </a:pPr>
            <a:r>
              <a:rPr lang="en-US" b="1" spc="-5" dirty="0">
                <a:solidFill>
                  <a:srgbClr val="FFFFFF"/>
                </a:solidFill>
                <a:latin typeface="Arial Black"/>
                <a:cs typeface="Arial Black"/>
              </a:rPr>
              <a:t>Curving the Crisis: Effects of Emotional Regulation in Schools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ts val="1530"/>
              </a:lnSpc>
              <a:spcBef>
                <a:spcPts val="50"/>
              </a:spcBef>
            </a:pPr>
            <a:r>
              <a:rPr lang="en-US" sz="1300" b="1" spc="15" dirty="0">
                <a:solidFill>
                  <a:srgbClr val="FFFFFF"/>
                </a:solidFill>
                <a:latin typeface="Arial"/>
                <a:cs typeface="Arial"/>
              </a:rPr>
              <a:t>Richelle Cameron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7387" y="4734497"/>
            <a:ext cx="2066887" cy="107529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5"/>
              </a:spcBef>
            </a:pPr>
            <a:r>
              <a:rPr lang="en-US" sz="900" spc="-5" dirty="0">
                <a:latin typeface="Times New Roman"/>
                <a:cs typeface="Times New Roman"/>
              </a:rPr>
              <a:t>This study occurred in a high-achieving school district that has an increased risk of maladaptive coping strategies (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Orcena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2018; Pfirman, 2024). </a:t>
            </a:r>
          </a:p>
          <a:p>
            <a:pPr marL="12700" marR="5080">
              <a:lnSpc>
                <a:spcPct val="96700"/>
              </a:lnSpc>
              <a:spcBef>
                <a:spcPts val="5"/>
              </a:spcBef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96700"/>
              </a:lnSpc>
              <a:spcBef>
                <a:spcPts val="5"/>
              </a:spcBef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district has a high student to counselor, and counsellors reported an increase in service utilization.</a:t>
            </a:r>
            <a:endParaRPr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00347" y="1841334"/>
            <a:ext cx="2210435" cy="176530"/>
          </a:xfrm>
          <a:prstGeom prst="rect">
            <a:avLst/>
          </a:prstGeom>
          <a:solidFill>
            <a:srgbClr val="003467"/>
          </a:solidFill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000" b="1" dirty="0">
                <a:solidFill>
                  <a:srgbClr val="F8F8F8"/>
                </a:solidFill>
                <a:latin typeface="Arial"/>
                <a:cs typeface="Arial"/>
              </a:rPr>
              <a:t>Results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91856" y="1840022"/>
            <a:ext cx="2210435" cy="176530"/>
          </a:xfrm>
          <a:prstGeom prst="rect">
            <a:avLst/>
          </a:prstGeom>
          <a:solidFill>
            <a:srgbClr val="003467"/>
          </a:solidFill>
        </p:spPr>
        <p:txBody>
          <a:bodyPr vert="horz" wrap="square" lIns="0" tIns="12700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8F8F8"/>
                </a:solidFill>
                <a:latin typeface="Arial"/>
                <a:cs typeface="Arial"/>
              </a:rPr>
              <a:t>Discussion &amp;</a:t>
            </a:r>
            <a:r>
              <a:rPr sz="1000" b="1" spc="-2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8F8F8"/>
                </a:solidFill>
                <a:latin typeface="Arial"/>
                <a:cs typeface="Arial"/>
              </a:rPr>
              <a:t>Implications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3235" y="4847941"/>
            <a:ext cx="2210435" cy="164148"/>
          </a:xfrm>
          <a:prstGeom prst="rect">
            <a:avLst/>
          </a:prstGeom>
          <a:solidFill>
            <a:srgbClr val="003467"/>
          </a:solidFill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lang="en-US" sz="1000" b="1" dirty="0">
                <a:solidFill>
                  <a:srgbClr val="F8F8F8"/>
                </a:solidFill>
                <a:latin typeface="Arial"/>
                <a:cs typeface="Arial"/>
              </a:rPr>
              <a:t>Intervention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08855" y="5473629"/>
            <a:ext cx="2005330" cy="80791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15"/>
              </a:spcBef>
            </a:pPr>
            <a:r>
              <a:rPr lang="en-US" sz="900" spc="-5" dirty="0">
                <a:latin typeface="Times New Roman"/>
                <a:cs typeface="Times New Roman"/>
              </a:rPr>
              <a:t>Occupational therapy practitioners offer a unique perspective when addressing SEL needs. OTPs should have a seat at the table during discussion of developing and implementing SEL programs to ensure a holistic approach (Pfirman et al., 2023).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3620" y="2091151"/>
            <a:ext cx="2132330" cy="307777"/>
          </a:xfrm>
          <a:prstGeom prst="rect">
            <a:avLst/>
          </a:prstGeom>
          <a:solidFill>
            <a:srgbClr val="C6D9F1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95"/>
              </a:lnSpc>
            </a:pPr>
            <a:r>
              <a:rPr lang="en-US" sz="1000" b="1" spc="-35" dirty="0">
                <a:latin typeface="Times New Roman"/>
                <a:cs typeface="Times New Roman"/>
              </a:rPr>
              <a:t>6-week Study</a:t>
            </a:r>
            <a:endParaRPr sz="1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Data collection </a:t>
            </a:r>
            <a:r>
              <a:rPr sz="1000" b="1" spc="-15" dirty="0">
                <a:latin typeface="Times New Roman"/>
                <a:cs typeface="Times New Roman"/>
              </a:rPr>
              <a:t>occurred </a:t>
            </a:r>
            <a:r>
              <a:rPr sz="1000" b="1" spc="-5" dirty="0">
                <a:latin typeface="Times New Roman"/>
                <a:cs typeface="Times New Roman"/>
              </a:rPr>
              <a:t>in </a:t>
            </a:r>
            <a:r>
              <a:rPr sz="1000" b="1" spc="-10" dirty="0">
                <a:latin typeface="Times New Roman"/>
                <a:cs typeface="Times New Roman"/>
              </a:rPr>
              <a:t>Fall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202</a:t>
            </a:r>
            <a:r>
              <a:rPr lang="en-US" sz="1000" b="1" spc="-10" dirty="0">
                <a:latin typeface="Times New Roman"/>
                <a:cs typeface="Times New Roman"/>
              </a:rPr>
              <a:t>5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99687" y="2191004"/>
            <a:ext cx="213233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 marR="5080" indent="-128270">
              <a:lnSpc>
                <a:spcPts val="1010"/>
              </a:lnSpc>
              <a:buFont typeface="Arial"/>
              <a:buChar char="•"/>
              <a:tabLst>
                <a:tab pos="141605" algn="l"/>
              </a:tabLst>
            </a:pPr>
            <a:r>
              <a:rPr lang="en-US" sz="900" spc="-5" dirty="0">
                <a:latin typeface="Times New Roman"/>
                <a:cs typeface="Times New Roman"/>
              </a:rPr>
              <a:t>No statistically significant results due to limitations.</a:t>
            </a:r>
          </a:p>
          <a:p>
            <a:pPr marL="140970" marR="5080" indent="-128270">
              <a:lnSpc>
                <a:spcPts val="1010"/>
              </a:lnSpc>
              <a:buFont typeface="Arial"/>
              <a:buChar char="•"/>
              <a:tabLst>
                <a:tab pos="141605" algn="l"/>
              </a:tabLst>
            </a:pPr>
            <a:r>
              <a:rPr lang="en-US" sz="900" spc="-5" dirty="0">
                <a:latin typeface="Times New Roman"/>
                <a:cs typeface="Times New Roman"/>
              </a:rPr>
              <a:t>Overall positive trends seen between pre-post surveys for both staff and students.</a:t>
            </a:r>
          </a:p>
          <a:p>
            <a:pPr marL="140970" marR="5080" indent="-128270">
              <a:lnSpc>
                <a:spcPts val="1010"/>
              </a:lnSpc>
              <a:buFont typeface="Arial"/>
              <a:buChar char="•"/>
              <a:tabLst>
                <a:tab pos="141605" algn="l"/>
              </a:tabLst>
            </a:pPr>
            <a:r>
              <a:rPr lang="en-US" sz="900" spc="-5" dirty="0">
                <a:latin typeface="Times New Roman"/>
                <a:cs typeface="Times New Roman"/>
              </a:rPr>
              <a:t>Observed use of SEL by teachers in targeted classrooms.</a:t>
            </a:r>
            <a:endParaRPr sz="900" dirty="0">
              <a:latin typeface="Times New Roman"/>
              <a:cs typeface="Times New Roman"/>
            </a:endParaRPr>
          </a:p>
        </p:txBody>
      </p:sp>
      <p:graphicFrame>
        <p:nvGraphicFramePr>
          <p:cNvPr id="53" name="object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943675"/>
              </p:ext>
            </p:extLst>
          </p:nvPr>
        </p:nvGraphicFramePr>
        <p:xfrm>
          <a:off x="7568849" y="3069200"/>
          <a:ext cx="2171226" cy="11264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546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en-US" sz="900" b="1" spc="-5" dirty="0">
                          <a:latin typeface="Times New Roman"/>
                          <a:cs typeface="Times New Roman"/>
                        </a:rPr>
                        <a:t>Limitations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R w="45656">
                      <a:solidFill>
                        <a:srgbClr val="FFFFFF"/>
                      </a:solidFill>
                      <a:prstDash val="solid"/>
                    </a:ln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en-US" sz="900" b="1" spc="-5" dirty="0">
                          <a:latin typeface="Times New Roman"/>
                          <a:cs typeface="Times New Roman"/>
                        </a:rPr>
                        <a:t>Barriers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45656">
                      <a:solidFill>
                        <a:srgbClr val="FFFFFF"/>
                      </a:solidFill>
                      <a:prstDash val="solid"/>
                    </a:lnL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87">
                <a:tc>
                  <a:txBody>
                    <a:bodyPr/>
                    <a:lstStyle/>
                    <a:p>
                      <a:pPr marL="20320" algn="ctr">
                        <a:lnSpc>
                          <a:spcPts val="975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656">
                      <a:solidFill>
                        <a:srgbClr val="FFFFFF"/>
                      </a:solidFill>
                      <a:prstDash val="solid"/>
                    </a:ln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975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656">
                      <a:solidFill>
                        <a:srgbClr val="FFFFFF"/>
                      </a:solidFill>
                      <a:prstDash val="solid"/>
                    </a:lnL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207">
                <a:tc>
                  <a:txBody>
                    <a:bodyPr/>
                    <a:lstStyle/>
                    <a:p>
                      <a:pPr marL="20320" algn="ctr">
                        <a:lnSpc>
                          <a:spcPts val="1035"/>
                        </a:lnSpc>
                      </a:pPr>
                      <a:r>
                        <a:rPr lang="en-US" sz="900" spc="-5" dirty="0">
                          <a:latin typeface="Times New Roman"/>
                          <a:cs typeface="Times New Roman"/>
                        </a:rPr>
                        <a:t>Small sample size</a:t>
                      </a:r>
                      <a:endParaRPr lang="en-US"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656">
                      <a:solidFill>
                        <a:srgbClr val="FFFFFF"/>
                      </a:solidFill>
                      <a:prstDash val="solid"/>
                    </a:ln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035"/>
                        </a:lnSpc>
                      </a:pPr>
                      <a:r>
                        <a:rPr lang="en-US" sz="900" spc="-5" dirty="0">
                          <a:latin typeface="Times New Roman"/>
                          <a:cs typeface="Times New Roman"/>
                        </a:rPr>
                        <a:t>IRB approval process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656">
                      <a:solidFill>
                        <a:srgbClr val="FFFFFF"/>
                      </a:solidFill>
                      <a:prstDash val="solid"/>
                    </a:lnL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12">
                <a:tc>
                  <a:txBody>
                    <a:bodyPr/>
                    <a:lstStyle/>
                    <a:p>
                      <a:pPr marL="20320" algn="ctr">
                        <a:lnSpc>
                          <a:spcPts val="1035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656">
                      <a:solidFill>
                        <a:srgbClr val="FFFFFF"/>
                      </a:solidFill>
                      <a:prstDash val="solid"/>
                    </a:ln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035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656">
                      <a:solidFill>
                        <a:srgbClr val="FFFFFF"/>
                      </a:solidFill>
                      <a:prstDash val="solid"/>
                    </a:lnL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111">
                <a:tc>
                  <a:txBody>
                    <a:bodyPr/>
                    <a:lstStyle/>
                    <a:p>
                      <a:pPr marL="20320" algn="ctr">
                        <a:lnSpc>
                          <a:spcPts val="990"/>
                        </a:lnSpc>
                      </a:pPr>
                      <a:r>
                        <a:rPr lang="en-US" sz="900" spc="-5" dirty="0">
                          <a:latin typeface="Times New Roman"/>
                          <a:cs typeface="Times New Roman"/>
                        </a:rPr>
                        <a:t>Short intervention 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656">
                      <a:solidFill>
                        <a:srgbClr val="FFFFFF"/>
                      </a:solidFill>
                      <a:prstDash val="solid"/>
                    </a:ln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990"/>
                        </a:lnSpc>
                      </a:pPr>
                      <a:r>
                        <a:rPr lang="en-US" sz="900" spc="-5" dirty="0">
                          <a:latin typeface="Times New Roman"/>
                          <a:cs typeface="Times New Roman"/>
                        </a:rPr>
                        <a:t>Start of school year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656">
                      <a:solidFill>
                        <a:srgbClr val="FFFFFF"/>
                      </a:solidFill>
                      <a:prstDash val="solid"/>
                    </a:lnL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marL="20320" algn="ctr">
                        <a:lnSpc>
                          <a:spcPts val="1035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656">
                      <a:solidFill>
                        <a:srgbClr val="FFFFFF"/>
                      </a:solidFill>
                      <a:prstDash val="solid"/>
                    </a:ln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035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656">
                      <a:solidFill>
                        <a:srgbClr val="FFFFFF"/>
                      </a:solidFill>
                      <a:prstDash val="solid"/>
                    </a:lnL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587">
                <a:tc>
                  <a:txBody>
                    <a:bodyPr/>
                    <a:lstStyle/>
                    <a:p>
                      <a:pPr marL="20320" algn="ctr">
                        <a:lnSpc>
                          <a:spcPts val="1025"/>
                        </a:lnSpc>
                      </a:pPr>
                      <a:r>
                        <a:rPr lang="en-US" sz="900" spc="-5" dirty="0">
                          <a:latin typeface="Times New Roman"/>
                          <a:cs typeface="Times New Roman"/>
                        </a:rPr>
                        <a:t>Non-standardize tool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656">
                      <a:solidFill>
                        <a:srgbClr val="FFFFFF"/>
                      </a:solidFill>
                      <a:prstDash val="solid"/>
                    </a:ln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025"/>
                        </a:lnSpc>
                      </a:pPr>
                      <a:r>
                        <a:rPr lang="en-US" sz="900" spc="-5" dirty="0">
                          <a:latin typeface="Times New Roman"/>
                          <a:cs typeface="Times New Roman"/>
                        </a:rPr>
                        <a:t>Lack of staff rapport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656">
                      <a:solidFill>
                        <a:srgbClr val="FFFFFF"/>
                      </a:solidFill>
                      <a:prstDash val="solid"/>
                    </a:lnL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609">
                <a:tc>
                  <a:txBody>
                    <a:bodyPr/>
                    <a:lstStyle/>
                    <a:p>
                      <a:pPr marL="20320" algn="ctr">
                        <a:lnSpc>
                          <a:spcPts val="99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656">
                      <a:solidFill>
                        <a:srgbClr val="FFFFFF"/>
                      </a:solidFill>
                      <a:prstDash val="solid"/>
                    </a:ln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99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656">
                      <a:solidFill>
                        <a:srgbClr val="FFFFFF"/>
                      </a:solidFill>
                      <a:prstDash val="solid"/>
                    </a:lnL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4" name="object 54"/>
          <p:cNvSpPr txBox="1"/>
          <p:nvPr/>
        </p:nvSpPr>
        <p:spPr>
          <a:xfrm>
            <a:off x="7500908" y="4355084"/>
            <a:ext cx="2141220" cy="671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 marR="164465" indent="-128270">
              <a:lnSpc>
                <a:spcPts val="980"/>
              </a:lnSpc>
              <a:buFont typeface="Arial"/>
              <a:buChar char="•"/>
              <a:tabLst>
                <a:tab pos="141605" algn="l"/>
              </a:tabLst>
            </a:pPr>
            <a:r>
              <a:rPr sz="900" spc="-5" dirty="0">
                <a:latin typeface="Times New Roman"/>
                <a:cs typeface="Times New Roman"/>
              </a:rPr>
              <a:t>Occupational therapists can </a:t>
            </a:r>
            <a:r>
              <a:rPr lang="en-US" sz="900" spc="-5" dirty="0">
                <a:latin typeface="Times New Roman"/>
                <a:cs typeface="Times New Roman"/>
              </a:rPr>
              <a:t>effectively implement SEL programs.</a:t>
            </a:r>
            <a:endParaRPr sz="900" dirty="0">
              <a:latin typeface="Times New Roman"/>
              <a:cs typeface="Times New Roman"/>
            </a:endParaRPr>
          </a:p>
          <a:p>
            <a:pPr marL="140970" marR="5080" indent="-128270">
              <a:lnSpc>
                <a:spcPts val="1100"/>
              </a:lnSpc>
              <a:spcBef>
                <a:spcPts val="25"/>
              </a:spcBef>
              <a:buFont typeface="Arial"/>
              <a:buChar char="•"/>
              <a:tabLst>
                <a:tab pos="141605" algn="l"/>
              </a:tabLst>
            </a:pPr>
            <a:r>
              <a:rPr lang="en-US" sz="900" spc="-5" dirty="0">
                <a:latin typeface="Times New Roman"/>
                <a:cs typeface="Times New Roman"/>
              </a:rPr>
              <a:t>Interdisciplinary teams for mental/behavioral health initiatives should include occupational therapists.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43902" y="5909945"/>
            <a:ext cx="2002789" cy="871855"/>
          </a:xfrm>
          <a:custGeom>
            <a:avLst/>
            <a:gdLst/>
            <a:ahLst/>
            <a:cxnLst/>
            <a:rect l="l" t="t" r="r" b="b"/>
            <a:pathLst>
              <a:path w="2002789" h="948054">
                <a:moveTo>
                  <a:pt x="1844224" y="0"/>
                </a:moveTo>
                <a:lnTo>
                  <a:pt x="157984" y="0"/>
                </a:lnTo>
                <a:lnTo>
                  <a:pt x="108049" y="8054"/>
                </a:lnTo>
                <a:lnTo>
                  <a:pt x="64681" y="30482"/>
                </a:lnTo>
                <a:lnTo>
                  <a:pt x="30481" y="64681"/>
                </a:lnTo>
                <a:lnTo>
                  <a:pt x="8054" y="108049"/>
                </a:lnTo>
                <a:lnTo>
                  <a:pt x="0" y="157985"/>
                </a:lnTo>
                <a:lnTo>
                  <a:pt x="0" y="789901"/>
                </a:lnTo>
                <a:lnTo>
                  <a:pt x="8054" y="839837"/>
                </a:lnTo>
                <a:lnTo>
                  <a:pt x="30481" y="883205"/>
                </a:lnTo>
                <a:lnTo>
                  <a:pt x="64681" y="917404"/>
                </a:lnTo>
                <a:lnTo>
                  <a:pt x="108049" y="939832"/>
                </a:lnTo>
                <a:lnTo>
                  <a:pt x="157984" y="947886"/>
                </a:lnTo>
                <a:lnTo>
                  <a:pt x="1844224" y="947886"/>
                </a:lnTo>
                <a:lnTo>
                  <a:pt x="1894158" y="939832"/>
                </a:lnTo>
                <a:lnTo>
                  <a:pt x="1937527" y="917404"/>
                </a:lnTo>
                <a:lnTo>
                  <a:pt x="1971726" y="883205"/>
                </a:lnTo>
                <a:lnTo>
                  <a:pt x="1994154" y="839837"/>
                </a:lnTo>
                <a:lnTo>
                  <a:pt x="2002208" y="789901"/>
                </a:lnTo>
                <a:lnTo>
                  <a:pt x="2002208" y="157985"/>
                </a:lnTo>
                <a:lnTo>
                  <a:pt x="1994154" y="108049"/>
                </a:lnTo>
                <a:lnTo>
                  <a:pt x="1971726" y="64681"/>
                </a:lnTo>
                <a:lnTo>
                  <a:pt x="1937527" y="30482"/>
                </a:lnTo>
                <a:lnTo>
                  <a:pt x="1894158" y="8054"/>
                </a:lnTo>
                <a:lnTo>
                  <a:pt x="1844224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3902" y="5909945"/>
            <a:ext cx="2002789" cy="871855"/>
          </a:xfrm>
          <a:custGeom>
            <a:avLst/>
            <a:gdLst/>
            <a:ahLst/>
            <a:cxnLst/>
            <a:rect l="l" t="t" r="r" b="b"/>
            <a:pathLst>
              <a:path w="2002789" h="948054">
                <a:moveTo>
                  <a:pt x="0" y="157985"/>
                </a:moveTo>
                <a:lnTo>
                  <a:pt x="8054" y="108049"/>
                </a:lnTo>
                <a:lnTo>
                  <a:pt x="30481" y="64681"/>
                </a:lnTo>
                <a:lnTo>
                  <a:pt x="64681" y="30481"/>
                </a:lnTo>
                <a:lnTo>
                  <a:pt x="108049" y="8054"/>
                </a:lnTo>
                <a:lnTo>
                  <a:pt x="157984" y="0"/>
                </a:lnTo>
                <a:lnTo>
                  <a:pt x="1844223" y="0"/>
                </a:lnTo>
                <a:lnTo>
                  <a:pt x="1894158" y="8054"/>
                </a:lnTo>
                <a:lnTo>
                  <a:pt x="1937527" y="30481"/>
                </a:lnTo>
                <a:lnTo>
                  <a:pt x="1971726" y="64681"/>
                </a:lnTo>
                <a:lnTo>
                  <a:pt x="1994154" y="108049"/>
                </a:lnTo>
                <a:lnTo>
                  <a:pt x="2002208" y="157985"/>
                </a:lnTo>
                <a:lnTo>
                  <a:pt x="2002208" y="789901"/>
                </a:lnTo>
                <a:lnTo>
                  <a:pt x="1994154" y="839836"/>
                </a:lnTo>
                <a:lnTo>
                  <a:pt x="1971726" y="883205"/>
                </a:lnTo>
                <a:lnTo>
                  <a:pt x="1937527" y="917404"/>
                </a:lnTo>
                <a:lnTo>
                  <a:pt x="1894158" y="939832"/>
                </a:lnTo>
                <a:lnTo>
                  <a:pt x="1844223" y="947886"/>
                </a:lnTo>
                <a:lnTo>
                  <a:pt x="157984" y="947886"/>
                </a:lnTo>
                <a:lnTo>
                  <a:pt x="108049" y="939832"/>
                </a:lnTo>
                <a:lnTo>
                  <a:pt x="64681" y="917404"/>
                </a:lnTo>
                <a:lnTo>
                  <a:pt x="30481" y="883205"/>
                </a:lnTo>
                <a:lnTo>
                  <a:pt x="8054" y="839836"/>
                </a:lnTo>
                <a:lnTo>
                  <a:pt x="0" y="789901"/>
                </a:lnTo>
                <a:lnTo>
                  <a:pt x="0" y="157985"/>
                </a:lnTo>
                <a:close/>
              </a:path>
            </a:pathLst>
          </a:custGeom>
          <a:ln w="5703">
            <a:solidFill>
              <a:srgbClr val="385D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32710" y="6004242"/>
            <a:ext cx="1816100" cy="68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2230">
              <a:lnSpc>
                <a:spcPct val="98500"/>
              </a:lnSpc>
            </a:pPr>
            <a:r>
              <a:rPr lang="en-US" sz="900" b="1" spc="-5" dirty="0">
                <a:latin typeface="Times New Roman"/>
                <a:cs typeface="Times New Roman"/>
              </a:rPr>
              <a:t>Purpose: </a:t>
            </a:r>
            <a:r>
              <a:rPr lang="en-US" sz="900" spc="-5" dirty="0">
                <a:latin typeface="Times New Roman"/>
                <a:cs typeface="Times New Roman"/>
              </a:rPr>
              <a:t>Explore and advocate for how occupational therapists can play a role in the development and implementation of SEL programs on interdisciplinary teams.</a:t>
            </a:r>
            <a:endParaRPr sz="900" dirty="0">
              <a:latin typeface="Times New Roman"/>
              <a:cs typeface="Times New Roman"/>
            </a:endParaRPr>
          </a:p>
        </p:txBody>
      </p:sp>
      <p:graphicFrame>
        <p:nvGraphicFramePr>
          <p:cNvPr id="87" name="Diagram 86">
            <a:extLst>
              <a:ext uri="{FF2B5EF4-FFF2-40B4-BE49-F238E27FC236}">
                <a16:creationId xmlns:a16="http://schemas.microsoft.com/office/drawing/2014/main" id="{E7BE1ABF-4A0F-24E1-1673-9D716B315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407135"/>
              </p:ext>
            </p:extLst>
          </p:nvPr>
        </p:nvGraphicFramePr>
        <p:xfrm>
          <a:off x="2679117" y="5193613"/>
          <a:ext cx="2066887" cy="1444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1" name="object 12">
            <a:extLst>
              <a:ext uri="{FF2B5EF4-FFF2-40B4-BE49-F238E27FC236}">
                <a16:creationId xmlns:a16="http://schemas.microsoft.com/office/drawing/2014/main" id="{5D8C195C-0DBE-B7BA-861F-A2610920FD10}"/>
              </a:ext>
            </a:extLst>
          </p:cNvPr>
          <p:cNvSpPr/>
          <p:nvPr/>
        </p:nvSpPr>
        <p:spPr>
          <a:xfrm>
            <a:off x="3514866" y="3651521"/>
            <a:ext cx="1242695" cy="554355"/>
          </a:xfrm>
          <a:custGeom>
            <a:avLst/>
            <a:gdLst/>
            <a:ahLst/>
            <a:cxnLst/>
            <a:rect l="l" t="t" r="r" b="b"/>
            <a:pathLst>
              <a:path w="1242695" h="554354">
                <a:moveTo>
                  <a:pt x="1150072" y="0"/>
                </a:moveTo>
                <a:lnTo>
                  <a:pt x="0" y="0"/>
                </a:lnTo>
                <a:lnTo>
                  <a:pt x="0" y="554302"/>
                </a:lnTo>
                <a:lnTo>
                  <a:pt x="1150072" y="554302"/>
                </a:lnTo>
                <a:lnTo>
                  <a:pt x="1186033" y="547042"/>
                </a:lnTo>
                <a:lnTo>
                  <a:pt x="1215399" y="527243"/>
                </a:lnTo>
                <a:lnTo>
                  <a:pt x="1235198" y="497877"/>
                </a:lnTo>
                <a:lnTo>
                  <a:pt x="1242458" y="461916"/>
                </a:lnTo>
                <a:lnTo>
                  <a:pt x="1242458" y="92386"/>
                </a:lnTo>
                <a:lnTo>
                  <a:pt x="1235198" y="56425"/>
                </a:lnTo>
                <a:lnTo>
                  <a:pt x="1215399" y="27059"/>
                </a:lnTo>
                <a:lnTo>
                  <a:pt x="1186033" y="7260"/>
                </a:lnTo>
                <a:lnTo>
                  <a:pt x="1150072" y="0"/>
                </a:lnTo>
                <a:close/>
              </a:path>
            </a:pathLst>
          </a:custGeom>
          <a:solidFill>
            <a:srgbClr val="D0D8E8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4">
            <a:extLst>
              <a:ext uri="{FF2B5EF4-FFF2-40B4-BE49-F238E27FC236}">
                <a16:creationId xmlns:a16="http://schemas.microsoft.com/office/drawing/2014/main" id="{5EE6EF5B-1A0F-0710-E388-B5E48E907E53}"/>
              </a:ext>
            </a:extLst>
          </p:cNvPr>
          <p:cNvSpPr txBox="1"/>
          <p:nvPr/>
        </p:nvSpPr>
        <p:spPr>
          <a:xfrm>
            <a:off x="3543896" y="3776427"/>
            <a:ext cx="1165528" cy="360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lang="en-US" sz="800" spc="-15" dirty="0">
                <a:latin typeface="Times New Roman"/>
                <a:cs typeface="Times New Roman"/>
              </a:rPr>
              <a:t>Student: 9 questions on Likert scale of 0-5</a:t>
            </a:r>
          </a:p>
          <a:p>
            <a:pPr marL="12700">
              <a:lnSpc>
                <a:spcPts val="710"/>
              </a:lnSpc>
            </a:pPr>
            <a:r>
              <a:rPr lang="en-US" sz="800" spc="-15" dirty="0">
                <a:latin typeface="Times New Roman"/>
                <a:cs typeface="Times New Roman"/>
              </a:rPr>
              <a:t>Faculty: 11 questions on Likert scale of 1-4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93" name="object 15">
            <a:extLst>
              <a:ext uri="{FF2B5EF4-FFF2-40B4-BE49-F238E27FC236}">
                <a16:creationId xmlns:a16="http://schemas.microsoft.com/office/drawing/2014/main" id="{F4B21DD5-BDD2-2D2C-4DCC-684D84A894E6}"/>
              </a:ext>
            </a:extLst>
          </p:cNvPr>
          <p:cNvSpPr/>
          <p:nvPr/>
        </p:nvSpPr>
        <p:spPr>
          <a:xfrm>
            <a:off x="2736450" y="3637677"/>
            <a:ext cx="778510" cy="582295"/>
          </a:xfrm>
          <a:custGeom>
            <a:avLst/>
            <a:gdLst/>
            <a:ahLst/>
            <a:cxnLst/>
            <a:rect l="l" t="t" r="r" b="b"/>
            <a:pathLst>
              <a:path w="778510" h="582295">
                <a:moveTo>
                  <a:pt x="681415" y="0"/>
                </a:moveTo>
                <a:lnTo>
                  <a:pt x="97000" y="0"/>
                </a:lnTo>
                <a:lnTo>
                  <a:pt x="59243" y="7622"/>
                </a:lnTo>
                <a:lnTo>
                  <a:pt x="28410" y="28411"/>
                </a:lnTo>
                <a:lnTo>
                  <a:pt x="7622" y="59244"/>
                </a:lnTo>
                <a:lnTo>
                  <a:pt x="0" y="97001"/>
                </a:lnTo>
                <a:lnTo>
                  <a:pt x="0" y="484990"/>
                </a:lnTo>
                <a:lnTo>
                  <a:pt x="7622" y="522747"/>
                </a:lnTo>
                <a:lnTo>
                  <a:pt x="28410" y="553580"/>
                </a:lnTo>
                <a:lnTo>
                  <a:pt x="59243" y="574368"/>
                </a:lnTo>
                <a:lnTo>
                  <a:pt x="97000" y="581991"/>
                </a:lnTo>
                <a:lnTo>
                  <a:pt x="681415" y="581991"/>
                </a:lnTo>
                <a:lnTo>
                  <a:pt x="719172" y="574368"/>
                </a:lnTo>
                <a:lnTo>
                  <a:pt x="750005" y="553580"/>
                </a:lnTo>
                <a:lnTo>
                  <a:pt x="770793" y="522747"/>
                </a:lnTo>
                <a:lnTo>
                  <a:pt x="778416" y="484990"/>
                </a:lnTo>
                <a:lnTo>
                  <a:pt x="778416" y="97001"/>
                </a:lnTo>
                <a:lnTo>
                  <a:pt x="770793" y="59244"/>
                </a:lnTo>
                <a:lnTo>
                  <a:pt x="750005" y="28411"/>
                </a:lnTo>
                <a:lnTo>
                  <a:pt x="719172" y="7622"/>
                </a:lnTo>
                <a:lnTo>
                  <a:pt x="681415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17">
            <a:extLst>
              <a:ext uri="{FF2B5EF4-FFF2-40B4-BE49-F238E27FC236}">
                <a16:creationId xmlns:a16="http://schemas.microsoft.com/office/drawing/2014/main" id="{FE8AF2DD-599F-AF3E-8E1D-03831EE8E42D}"/>
              </a:ext>
            </a:extLst>
          </p:cNvPr>
          <p:cNvSpPr txBox="1"/>
          <p:nvPr/>
        </p:nvSpPr>
        <p:spPr>
          <a:xfrm>
            <a:off x="2794420" y="3864578"/>
            <a:ext cx="66230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 marR="5080" indent="-120014" algn="ctr">
              <a:lnSpc>
                <a:spcPts val="1010"/>
              </a:lnSpc>
            </a:pPr>
            <a:r>
              <a:rPr lang="en-US" sz="900" b="1" spc="10" dirty="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5" name="object 12">
            <a:extLst>
              <a:ext uri="{FF2B5EF4-FFF2-40B4-BE49-F238E27FC236}">
                <a16:creationId xmlns:a16="http://schemas.microsoft.com/office/drawing/2014/main" id="{204A8952-DBC9-5B91-1D74-C74A957E71E4}"/>
              </a:ext>
            </a:extLst>
          </p:cNvPr>
          <p:cNvSpPr/>
          <p:nvPr/>
        </p:nvSpPr>
        <p:spPr>
          <a:xfrm>
            <a:off x="3519374" y="2460802"/>
            <a:ext cx="1242695" cy="554355"/>
          </a:xfrm>
          <a:custGeom>
            <a:avLst/>
            <a:gdLst/>
            <a:ahLst/>
            <a:cxnLst/>
            <a:rect l="l" t="t" r="r" b="b"/>
            <a:pathLst>
              <a:path w="1242695" h="554354">
                <a:moveTo>
                  <a:pt x="1150072" y="0"/>
                </a:moveTo>
                <a:lnTo>
                  <a:pt x="0" y="0"/>
                </a:lnTo>
                <a:lnTo>
                  <a:pt x="0" y="554302"/>
                </a:lnTo>
                <a:lnTo>
                  <a:pt x="1150072" y="554302"/>
                </a:lnTo>
                <a:lnTo>
                  <a:pt x="1186033" y="547042"/>
                </a:lnTo>
                <a:lnTo>
                  <a:pt x="1215399" y="527243"/>
                </a:lnTo>
                <a:lnTo>
                  <a:pt x="1235198" y="497877"/>
                </a:lnTo>
                <a:lnTo>
                  <a:pt x="1242458" y="461916"/>
                </a:lnTo>
                <a:lnTo>
                  <a:pt x="1242458" y="92386"/>
                </a:lnTo>
                <a:lnTo>
                  <a:pt x="1235198" y="56425"/>
                </a:lnTo>
                <a:lnTo>
                  <a:pt x="1215399" y="27059"/>
                </a:lnTo>
                <a:lnTo>
                  <a:pt x="1186033" y="7260"/>
                </a:lnTo>
                <a:lnTo>
                  <a:pt x="1150072" y="0"/>
                </a:lnTo>
                <a:close/>
              </a:path>
            </a:pathLst>
          </a:custGeom>
          <a:solidFill>
            <a:srgbClr val="D0D8E8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14">
            <a:extLst>
              <a:ext uri="{FF2B5EF4-FFF2-40B4-BE49-F238E27FC236}">
                <a16:creationId xmlns:a16="http://schemas.microsoft.com/office/drawing/2014/main" id="{4DC95DC0-EA38-89EF-93F4-65847D6E899D}"/>
              </a:ext>
            </a:extLst>
          </p:cNvPr>
          <p:cNvSpPr txBox="1"/>
          <p:nvPr/>
        </p:nvSpPr>
        <p:spPr>
          <a:xfrm>
            <a:off x="3546531" y="2645046"/>
            <a:ext cx="1165528" cy="18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lang="en-US" sz="800" spc="-15" dirty="0">
                <a:latin typeface="Times New Roman"/>
                <a:cs typeface="Times New Roman"/>
              </a:rPr>
              <a:t>Pre-post survey measuring effects of SEL intervention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97" name="object 15">
            <a:extLst>
              <a:ext uri="{FF2B5EF4-FFF2-40B4-BE49-F238E27FC236}">
                <a16:creationId xmlns:a16="http://schemas.microsoft.com/office/drawing/2014/main" id="{C8EABD4D-68C6-B627-F95C-07260F82B91B}"/>
              </a:ext>
            </a:extLst>
          </p:cNvPr>
          <p:cNvSpPr/>
          <p:nvPr/>
        </p:nvSpPr>
        <p:spPr>
          <a:xfrm>
            <a:off x="2740958" y="2446958"/>
            <a:ext cx="778510" cy="582295"/>
          </a:xfrm>
          <a:custGeom>
            <a:avLst/>
            <a:gdLst/>
            <a:ahLst/>
            <a:cxnLst/>
            <a:rect l="l" t="t" r="r" b="b"/>
            <a:pathLst>
              <a:path w="778510" h="582295">
                <a:moveTo>
                  <a:pt x="681415" y="0"/>
                </a:moveTo>
                <a:lnTo>
                  <a:pt x="97000" y="0"/>
                </a:lnTo>
                <a:lnTo>
                  <a:pt x="59243" y="7622"/>
                </a:lnTo>
                <a:lnTo>
                  <a:pt x="28410" y="28411"/>
                </a:lnTo>
                <a:lnTo>
                  <a:pt x="7622" y="59244"/>
                </a:lnTo>
                <a:lnTo>
                  <a:pt x="0" y="97001"/>
                </a:lnTo>
                <a:lnTo>
                  <a:pt x="0" y="484990"/>
                </a:lnTo>
                <a:lnTo>
                  <a:pt x="7622" y="522747"/>
                </a:lnTo>
                <a:lnTo>
                  <a:pt x="28410" y="553580"/>
                </a:lnTo>
                <a:lnTo>
                  <a:pt x="59243" y="574368"/>
                </a:lnTo>
                <a:lnTo>
                  <a:pt x="97000" y="581991"/>
                </a:lnTo>
                <a:lnTo>
                  <a:pt x="681415" y="581991"/>
                </a:lnTo>
                <a:lnTo>
                  <a:pt x="719172" y="574368"/>
                </a:lnTo>
                <a:lnTo>
                  <a:pt x="750005" y="553580"/>
                </a:lnTo>
                <a:lnTo>
                  <a:pt x="770793" y="522747"/>
                </a:lnTo>
                <a:lnTo>
                  <a:pt x="778416" y="484990"/>
                </a:lnTo>
                <a:lnTo>
                  <a:pt x="778416" y="97001"/>
                </a:lnTo>
                <a:lnTo>
                  <a:pt x="770793" y="59244"/>
                </a:lnTo>
                <a:lnTo>
                  <a:pt x="750005" y="28411"/>
                </a:lnTo>
                <a:lnTo>
                  <a:pt x="719172" y="7622"/>
                </a:lnTo>
                <a:lnTo>
                  <a:pt x="681415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17">
            <a:extLst>
              <a:ext uri="{FF2B5EF4-FFF2-40B4-BE49-F238E27FC236}">
                <a16:creationId xmlns:a16="http://schemas.microsoft.com/office/drawing/2014/main" id="{1517F485-6DCA-6A3F-455F-A86601494C7E}"/>
              </a:ext>
            </a:extLst>
          </p:cNvPr>
          <p:cNvSpPr txBox="1"/>
          <p:nvPr/>
        </p:nvSpPr>
        <p:spPr>
          <a:xfrm>
            <a:off x="2798928" y="2673859"/>
            <a:ext cx="66230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 marR="5080" indent="-120014" algn="ctr">
              <a:lnSpc>
                <a:spcPts val="1010"/>
              </a:lnSpc>
            </a:pPr>
            <a:r>
              <a:rPr lang="en-US" sz="900" b="1" spc="10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9" name="object 12">
            <a:extLst>
              <a:ext uri="{FF2B5EF4-FFF2-40B4-BE49-F238E27FC236}">
                <a16:creationId xmlns:a16="http://schemas.microsoft.com/office/drawing/2014/main" id="{8148BD8D-377E-4674-D612-0C5C5CCCAF49}"/>
              </a:ext>
            </a:extLst>
          </p:cNvPr>
          <p:cNvSpPr/>
          <p:nvPr/>
        </p:nvSpPr>
        <p:spPr>
          <a:xfrm>
            <a:off x="3526191" y="4251678"/>
            <a:ext cx="1242695" cy="554355"/>
          </a:xfrm>
          <a:custGeom>
            <a:avLst/>
            <a:gdLst/>
            <a:ahLst/>
            <a:cxnLst/>
            <a:rect l="l" t="t" r="r" b="b"/>
            <a:pathLst>
              <a:path w="1242695" h="554354">
                <a:moveTo>
                  <a:pt x="1150072" y="0"/>
                </a:moveTo>
                <a:lnTo>
                  <a:pt x="0" y="0"/>
                </a:lnTo>
                <a:lnTo>
                  <a:pt x="0" y="554302"/>
                </a:lnTo>
                <a:lnTo>
                  <a:pt x="1150072" y="554302"/>
                </a:lnTo>
                <a:lnTo>
                  <a:pt x="1186033" y="547042"/>
                </a:lnTo>
                <a:lnTo>
                  <a:pt x="1215399" y="527243"/>
                </a:lnTo>
                <a:lnTo>
                  <a:pt x="1235198" y="497877"/>
                </a:lnTo>
                <a:lnTo>
                  <a:pt x="1242458" y="461916"/>
                </a:lnTo>
                <a:lnTo>
                  <a:pt x="1242458" y="92386"/>
                </a:lnTo>
                <a:lnTo>
                  <a:pt x="1235198" y="56425"/>
                </a:lnTo>
                <a:lnTo>
                  <a:pt x="1215399" y="27059"/>
                </a:lnTo>
                <a:lnTo>
                  <a:pt x="1186033" y="7260"/>
                </a:lnTo>
                <a:lnTo>
                  <a:pt x="1150072" y="0"/>
                </a:lnTo>
                <a:close/>
              </a:path>
            </a:pathLst>
          </a:custGeom>
          <a:solidFill>
            <a:srgbClr val="D0D8E8">
              <a:alpha val="9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4">
            <a:extLst>
              <a:ext uri="{FF2B5EF4-FFF2-40B4-BE49-F238E27FC236}">
                <a16:creationId xmlns:a16="http://schemas.microsoft.com/office/drawing/2014/main" id="{A4F6C284-7DC6-AA2E-8440-C4E7EDACBD11}"/>
              </a:ext>
            </a:extLst>
          </p:cNvPr>
          <p:cNvSpPr txBox="1"/>
          <p:nvPr/>
        </p:nvSpPr>
        <p:spPr>
          <a:xfrm>
            <a:off x="3557590" y="4406719"/>
            <a:ext cx="1165528" cy="270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lang="en-US" sz="800" spc="-15" dirty="0">
                <a:latin typeface="Times New Roman"/>
                <a:cs typeface="Times New Roman"/>
              </a:rPr>
              <a:t>17 Kindergarteners</a:t>
            </a:r>
          </a:p>
          <a:p>
            <a:pPr marL="12700">
              <a:lnSpc>
                <a:spcPts val="710"/>
              </a:lnSpc>
            </a:pPr>
            <a:r>
              <a:rPr lang="en-US" sz="800" spc="-15" dirty="0">
                <a:latin typeface="Times New Roman"/>
                <a:cs typeface="Times New Roman"/>
              </a:rPr>
              <a:t>22 Second graders</a:t>
            </a:r>
          </a:p>
          <a:p>
            <a:pPr marL="12700">
              <a:lnSpc>
                <a:spcPts val="710"/>
              </a:lnSpc>
            </a:pPr>
            <a:r>
              <a:rPr lang="en-US" sz="800" spc="-15" dirty="0">
                <a:latin typeface="Times New Roman"/>
                <a:cs typeface="Times New Roman"/>
              </a:rPr>
              <a:t>9 Faculty members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101" name="object 15">
            <a:extLst>
              <a:ext uri="{FF2B5EF4-FFF2-40B4-BE49-F238E27FC236}">
                <a16:creationId xmlns:a16="http://schemas.microsoft.com/office/drawing/2014/main" id="{EB24E629-92F8-D542-965A-6DEDB0AEA309}"/>
              </a:ext>
            </a:extLst>
          </p:cNvPr>
          <p:cNvSpPr/>
          <p:nvPr/>
        </p:nvSpPr>
        <p:spPr>
          <a:xfrm>
            <a:off x="2747775" y="4237834"/>
            <a:ext cx="778510" cy="582295"/>
          </a:xfrm>
          <a:custGeom>
            <a:avLst/>
            <a:gdLst/>
            <a:ahLst/>
            <a:cxnLst/>
            <a:rect l="l" t="t" r="r" b="b"/>
            <a:pathLst>
              <a:path w="778510" h="582295">
                <a:moveTo>
                  <a:pt x="681415" y="0"/>
                </a:moveTo>
                <a:lnTo>
                  <a:pt x="97000" y="0"/>
                </a:lnTo>
                <a:lnTo>
                  <a:pt x="59243" y="7622"/>
                </a:lnTo>
                <a:lnTo>
                  <a:pt x="28410" y="28411"/>
                </a:lnTo>
                <a:lnTo>
                  <a:pt x="7622" y="59244"/>
                </a:lnTo>
                <a:lnTo>
                  <a:pt x="0" y="97001"/>
                </a:lnTo>
                <a:lnTo>
                  <a:pt x="0" y="484990"/>
                </a:lnTo>
                <a:lnTo>
                  <a:pt x="7622" y="522747"/>
                </a:lnTo>
                <a:lnTo>
                  <a:pt x="28410" y="553580"/>
                </a:lnTo>
                <a:lnTo>
                  <a:pt x="59243" y="574368"/>
                </a:lnTo>
                <a:lnTo>
                  <a:pt x="97000" y="581991"/>
                </a:lnTo>
                <a:lnTo>
                  <a:pt x="681415" y="581991"/>
                </a:lnTo>
                <a:lnTo>
                  <a:pt x="719172" y="574368"/>
                </a:lnTo>
                <a:lnTo>
                  <a:pt x="750005" y="553580"/>
                </a:lnTo>
                <a:lnTo>
                  <a:pt x="770793" y="522747"/>
                </a:lnTo>
                <a:lnTo>
                  <a:pt x="778416" y="484990"/>
                </a:lnTo>
                <a:lnTo>
                  <a:pt x="778416" y="97001"/>
                </a:lnTo>
                <a:lnTo>
                  <a:pt x="770793" y="59244"/>
                </a:lnTo>
                <a:lnTo>
                  <a:pt x="750005" y="28411"/>
                </a:lnTo>
                <a:lnTo>
                  <a:pt x="719172" y="7622"/>
                </a:lnTo>
                <a:lnTo>
                  <a:pt x="681415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7">
            <a:extLst>
              <a:ext uri="{FF2B5EF4-FFF2-40B4-BE49-F238E27FC236}">
                <a16:creationId xmlns:a16="http://schemas.microsoft.com/office/drawing/2014/main" id="{4D8DAF79-C275-FCCD-AC64-85FBC51373A8}"/>
              </a:ext>
            </a:extLst>
          </p:cNvPr>
          <p:cNvSpPr txBox="1"/>
          <p:nvPr/>
        </p:nvSpPr>
        <p:spPr>
          <a:xfrm>
            <a:off x="2805745" y="4464735"/>
            <a:ext cx="66230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80" marR="5080" indent="-120014" algn="ctr">
              <a:lnSpc>
                <a:spcPts val="1010"/>
              </a:lnSpc>
            </a:pPr>
            <a:r>
              <a:rPr lang="en-US" sz="900" b="1" spc="10" dirty="0">
                <a:solidFill>
                  <a:srgbClr val="FFFFFF"/>
                </a:solidFill>
                <a:latin typeface="Calibri"/>
                <a:cs typeface="Calibri"/>
              </a:rPr>
              <a:t>Participants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5" name="object 38">
            <a:extLst>
              <a:ext uri="{FF2B5EF4-FFF2-40B4-BE49-F238E27FC236}">
                <a16:creationId xmlns:a16="http://schemas.microsoft.com/office/drawing/2014/main" id="{B880949D-42F0-3321-B4F6-4703ED4B98FB}"/>
              </a:ext>
            </a:extLst>
          </p:cNvPr>
          <p:cNvSpPr txBox="1"/>
          <p:nvPr/>
        </p:nvSpPr>
        <p:spPr>
          <a:xfrm>
            <a:off x="315320" y="4476052"/>
            <a:ext cx="2210435" cy="164148"/>
          </a:xfrm>
          <a:prstGeom prst="rect">
            <a:avLst/>
          </a:prstGeom>
          <a:solidFill>
            <a:srgbClr val="003467"/>
          </a:solidFill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lang="en-US" sz="1000" b="1" dirty="0">
                <a:solidFill>
                  <a:srgbClr val="F8F8F8"/>
                </a:solidFill>
                <a:latin typeface="Arial"/>
                <a:cs typeface="Arial"/>
              </a:rPr>
              <a:t>Problem &amp; Purpose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38">
            <a:extLst>
              <a:ext uri="{FF2B5EF4-FFF2-40B4-BE49-F238E27FC236}">
                <a16:creationId xmlns:a16="http://schemas.microsoft.com/office/drawing/2014/main" id="{5064C9DE-8754-7EC6-10A4-41FD07302AEA}"/>
              </a:ext>
            </a:extLst>
          </p:cNvPr>
          <p:cNvSpPr txBox="1"/>
          <p:nvPr/>
        </p:nvSpPr>
        <p:spPr>
          <a:xfrm>
            <a:off x="343902" y="1870696"/>
            <a:ext cx="2210435" cy="164148"/>
          </a:xfrm>
          <a:prstGeom prst="rect">
            <a:avLst/>
          </a:prstGeom>
          <a:solidFill>
            <a:srgbClr val="003467"/>
          </a:solidFill>
        </p:spPr>
        <p:txBody>
          <a:bodyPr vert="horz" wrap="square" lIns="0" tIns="10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lang="en-US" sz="1000" b="1" dirty="0">
                <a:solidFill>
                  <a:srgbClr val="F8F8F8"/>
                </a:solidFill>
                <a:latin typeface="Arial"/>
                <a:cs typeface="Arial"/>
              </a:rPr>
              <a:t>Background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7" name="Picture 6" descr="A qr code on a blue square&#10;&#10;AI-generated content may be incorrect.">
            <a:extLst>
              <a:ext uri="{FF2B5EF4-FFF2-40B4-BE49-F238E27FC236}">
                <a16:creationId xmlns:a16="http://schemas.microsoft.com/office/drawing/2014/main" id="{C22C95B5-49FD-3C18-831F-45BA1809E0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569724"/>
            <a:ext cx="824673" cy="824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C81662-DCB0-5825-C557-9C3FDE3012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1133" y="5088713"/>
            <a:ext cx="2552593" cy="1642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8D651-1810-1C38-2908-FB440E9051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941" y="2125022"/>
            <a:ext cx="2392849" cy="1434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152219-9559-787A-56DB-C50BA5745A1B}"/>
              </a:ext>
            </a:extLst>
          </p:cNvPr>
          <p:cNvSpPr txBox="1"/>
          <p:nvPr/>
        </p:nvSpPr>
        <p:spPr>
          <a:xfrm>
            <a:off x="5801193" y="37475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D857CC-5136-8A1C-18D5-47E6305A3B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4620" y="3664731"/>
            <a:ext cx="2497700" cy="1280268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385</Words>
  <Application>Microsoft Macintosh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</dc:title>
  <dc:creator>madeleine</dc:creator>
  <cp:lastModifiedBy>Cameron, Richelle</cp:lastModifiedBy>
  <cp:revision>11</cp:revision>
  <dcterms:created xsi:type="dcterms:W3CDTF">2023-10-19T10:56:09Z</dcterms:created>
  <dcterms:modified xsi:type="dcterms:W3CDTF">2025-12-03T16:44:11Z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2021-05-06T00:00:00Z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2023-10-19T00:00:00Z</vt:filetime>
  </property>
</Properties>
</file>